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4" r:id="rId9"/>
    <p:sldId id="266" r:id="rId10"/>
    <p:sldId id="263" r:id="rId11"/>
    <p:sldId id="262" r:id="rId12"/>
    <p:sldId id="267" r:id="rId13"/>
    <p:sldId id="274" r:id="rId14"/>
    <p:sldId id="273" r:id="rId15"/>
    <p:sldId id="272" r:id="rId16"/>
    <p:sldId id="271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Num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Trening</c:v>
                </c:pt>
                <c:pt idx="1">
                  <c:v>Test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20645</c:v>
                </c:pt>
                <c:pt idx="1">
                  <c:v>8848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8A-4661-ACA0-9EEE3EE74460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Hatred vs Non-hatred Outliers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Hatred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Sheet1!$B$2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9E-4FCF-814C-2A3A94A8FF1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Non-hatred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Sheet1!$C$2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29E-4FCF-814C-2A3A94A8FF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771695"/>
        <c:axId val="155783343"/>
      </c:barChart>
      <c:catAx>
        <c:axId val="1557716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783343"/>
        <c:crosses val="autoZero"/>
        <c:auto val="1"/>
        <c:lblAlgn val="ctr"/>
        <c:lblOffset val="100"/>
        <c:noMultiLvlLbl val="0"/>
      </c:catAx>
      <c:valAx>
        <c:axId val="1557833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7716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Hatred vs Non-hatred</c:v>
                </c:pt>
              </c:strCache>
            </c:strRef>
          </c:tx>
          <c:explosion val="2"/>
          <c:dPt>
            <c:idx val="0"/>
            <c:bubble3D val="0"/>
            <c:explosion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2BE2-4380-BD49-EBBE799F1DB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cat>
            <c:strRef>
              <c:f>Sheet1!$A$2:$A$3</c:f>
              <c:strCache>
                <c:ptCount val="2"/>
                <c:pt idx="0">
                  <c:v>Non-hatred</c:v>
                </c:pt>
                <c:pt idx="1">
                  <c:v>Hatred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E2-4380-BD49-EBBE799F1D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7977A-D385-4D64-B6FF-50A469F3CD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3C036-7C98-408B-B674-A224ACD4D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650AD-E120-4EA9-8852-99F24331B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866BC-8418-468F-B82E-59F3E14A6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243ED-67E9-47C8-9434-B54241BA2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2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7D14A-C8E4-4BB3-A02D-C2AC53CC2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6ECF3-6B5C-4B32-A572-7FFFADAD5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65BC0-3D13-456B-AEBF-BCBA7DD29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863C-925A-417B-9A83-4ED1CA636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4253EA-9CFB-47CF-8D8F-EFEE086E8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32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F092D9-9E02-40B1-98B5-6502434D29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6180C1-9821-4CE7-B575-FA1DDFAEB9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54649-7775-4AE6-A87C-BDB33E275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F7B04-AF30-4A48-8CFE-65F60A13D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31EFB-C7F6-4CDE-9FBE-559AA8FBC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24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E8153-6299-4562-92A7-734977D57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725CE-8145-4FE4-8AAD-FF1AF02A1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FB83E-45C6-4096-B512-F5A9CA31B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03482-B20F-4D63-A0E0-084F85960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A914D-15B9-4884-B40C-300324DC5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419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FCDAE-7B05-4419-AFB3-451B69246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F3550-77E9-4C78-B88C-DC2E0753C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516C1-808C-4040-B2FF-E3AD20F0C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5E2CF-7D15-4A02-A7B4-FFB48F7FF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AF6F7-151F-4618-ADA3-78EA0BE02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033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76260-C7D6-4DF1-931E-9A0C30290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FFE6D-1519-481C-BFE3-0E90051AF3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C098FC-6EB1-4CD8-8CCD-B2DD66263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8B83C-596C-4858-BFC5-412F9028E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C92C2-8AE7-473A-BFF8-196944CAF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96B460-B25B-48D5-8931-162CB937C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916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17F50-BF26-4467-BCC9-0B5778D71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3413BE-2521-4339-897D-E1B3C9582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24DF03-E31F-4A04-89B8-85CB47986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E50D9F-D2CE-48B4-9A8E-024142BB0C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9B81D8-7AD0-4D54-9C0B-3DC1C948C0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307402-07E9-481E-A039-94E1304A3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89C780-74A2-46F4-9DDC-84A6021A3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51EA0D-89EA-4E64-A87E-65496518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34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8E842-C167-4CBB-A6A6-8FF08FB00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6F28E5-061E-492A-B9F9-DEC87B077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3F4487-ECFC-47DF-8AC9-14769A06A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81E12-2C39-41E1-9043-688760E49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239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A3AF24-0373-4D97-B397-B9528369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655C2E-2451-4AF7-9098-4D81E47E0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7BA8E-50BC-44FD-AD39-9156D3B8A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526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43B0A-8271-412B-9396-BE59368EC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07C32-7732-4613-AAD7-2F5FDC1E1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BAF390-6992-4B2C-A107-3949613D6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8D5FA5-6419-4A47-9FD7-5C48F06B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826DA-2EF9-4CF5-BBF4-545981AD3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7F6BD-FF5A-4665-9FF0-3FBD222C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92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3AD24-D22B-458C-9F27-959682B81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CD3250-A57B-420A-A3E3-E81A3D6359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AEC7-D67F-41A1-958B-3B431C9BCB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80B650-0594-4230-9DBB-A73B53E09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DF49C0-0304-4D8A-B87B-9EA027D1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6D9AA0-CFC8-4785-A388-848F62750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928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59EBFB-E11F-4067-8D46-9C42FF55E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887FB-DFC8-4D18-A442-26DF24D0EE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C9836-3D81-4B1C-A905-9ACC41C88C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EF9002-70A2-435D-BA8D-18BAB04DB2A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BEFE0-1B1D-4410-8465-1902B0E06D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10741-3300-4AAF-862D-E7A9D72293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06BA5-457C-4EB3-A8BA-0570A18D8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52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682A1-6CFD-48D3-87A7-BCFBA96A0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9070" y="829993"/>
            <a:ext cx="8614116" cy="980831"/>
          </a:xfrm>
          <a:effectLst>
            <a:reflection blurRad="6350" stA="50000" endA="300" endPos="55000" dir="5400000" sy="-100000" algn="bl" rotWithShape="0"/>
          </a:effectLst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Twitter Sentiment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6468A-52A7-4C62-AC6A-7D8B5CFD2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58264" y="5462491"/>
            <a:ext cx="5880296" cy="565516"/>
          </a:xfrm>
          <a:effectLst>
            <a:reflection blurRad="6350" stA="50000" endA="300" endPos="550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Filip Jovanovic 336/2018</a:t>
            </a:r>
          </a:p>
        </p:txBody>
      </p:sp>
    </p:spTree>
    <p:extLst>
      <p:ext uri="{BB962C8B-B14F-4D97-AF65-F5344CB8AC3E}">
        <p14:creationId xmlns:p14="http://schemas.microsoft.com/office/powerpoint/2010/main" val="2276831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ACA5BA-971E-4AA8-ADC4-6D9945C4D674}"/>
              </a:ext>
            </a:extLst>
          </p:cNvPr>
          <p:cNvSpPr txBox="1"/>
          <p:nvPr/>
        </p:nvSpPr>
        <p:spPr>
          <a:xfrm>
            <a:off x="4778188" y="107577"/>
            <a:ext cx="2635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K-SREDINA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94BD1D-38DE-450B-95D8-5275C79F1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21" y="845675"/>
            <a:ext cx="6489925" cy="27593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1D04A8-13D7-4530-AF60-7BD57C5C18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510" y="3758321"/>
            <a:ext cx="6772835" cy="27559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EEBA90-AEFE-4CFD-A06B-7E0C515DCB1E}"/>
              </a:ext>
            </a:extLst>
          </p:cNvPr>
          <p:cNvSpPr txBox="1"/>
          <p:nvPr/>
        </p:nvSpPr>
        <p:spPr>
          <a:xfrm>
            <a:off x="7185213" y="1039718"/>
            <a:ext cx="49036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Nakon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normalizacije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podataka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vrsi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smanjenje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dimenzija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kako</a:t>
            </a:r>
            <a:r>
              <a:rPr lang="en-US" dirty="0">
                <a:solidFill>
                  <a:schemeClr val="bg1"/>
                </a:solidFill>
              </a:rPr>
              <a:t> bi </a:t>
            </a:r>
            <a:r>
              <a:rPr lang="en-US" dirty="0" err="1">
                <a:solidFill>
                  <a:schemeClr val="bg1"/>
                </a:solidFill>
              </a:rPr>
              <a:t>imali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bolji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prikaz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podataka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njihove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klastere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Na </a:t>
            </a:r>
            <a:r>
              <a:rPr lang="en-US" dirty="0" err="1">
                <a:solidFill>
                  <a:schemeClr val="bg1"/>
                </a:solidFill>
              </a:rPr>
              <a:t>slici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levo</a:t>
            </a:r>
            <a:r>
              <a:rPr lang="en-US" dirty="0">
                <a:solidFill>
                  <a:schemeClr val="bg1"/>
                </a:solidFill>
              </a:rPr>
              <a:t> je </a:t>
            </a:r>
            <a:r>
              <a:rPr lang="en-US" dirty="0" err="1">
                <a:solidFill>
                  <a:schemeClr val="bg1"/>
                </a:solidFill>
              </a:rPr>
              <a:t>dat</a:t>
            </a:r>
            <a:r>
              <a:rPr lang="en-US" dirty="0">
                <a:solidFill>
                  <a:schemeClr val="bg1"/>
                </a:solidFill>
              </a:rPr>
              <a:t> 2D </a:t>
            </a:r>
            <a:r>
              <a:rPr lang="en-US" dirty="0" err="1">
                <a:solidFill>
                  <a:schemeClr val="bg1"/>
                </a:solidFill>
              </a:rPr>
              <a:t>prikaz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5AB5A1-F9A8-4C9F-9198-2AB604F0753A}"/>
              </a:ext>
            </a:extLst>
          </p:cNvPr>
          <p:cNvSpPr txBox="1"/>
          <p:nvPr/>
        </p:nvSpPr>
        <p:spPr>
          <a:xfrm>
            <a:off x="1519518" y="4948518"/>
            <a:ext cx="2447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Na </a:t>
            </a:r>
            <a:r>
              <a:rPr lang="en-US" dirty="0" err="1">
                <a:solidFill>
                  <a:schemeClr val="bg1"/>
                </a:solidFill>
              </a:rPr>
              <a:t>slici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desno</a:t>
            </a:r>
            <a:r>
              <a:rPr lang="en-US" dirty="0">
                <a:solidFill>
                  <a:schemeClr val="bg1"/>
                </a:solidFill>
              </a:rPr>
              <a:t> je </a:t>
            </a:r>
            <a:r>
              <a:rPr lang="en-US" dirty="0" err="1">
                <a:solidFill>
                  <a:schemeClr val="bg1"/>
                </a:solidFill>
              </a:rPr>
              <a:t>dat</a:t>
            </a:r>
            <a:r>
              <a:rPr lang="en-US" dirty="0">
                <a:solidFill>
                  <a:schemeClr val="bg1"/>
                </a:solidFill>
              </a:rPr>
              <a:t> 3D </a:t>
            </a:r>
            <a:r>
              <a:rPr lang="en-US" dirty="0" err="1">
                <a:solidFill>
                  <a:schemeClr val="bg1"/>
                </a:solidFill>
              </a:rPr>
              <a:t>prikaz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nasih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podataka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87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05786C-2C1F-47CF-9179-EEA1D0E70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48" y="505024"/>
            <a:ext cx="5831930" cy="58479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83C393-1E75-47B5-92FF-3FE979AF66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277" y="505024"/>
            <a:ext cx="5544701" cy="30543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E6EDD-E2D4-476D-BA01-7171D4D22558}"/>
              </a:ext>
            </a:extLst>
          </p:cNvPr>
          <p:cNvSpPr txBox="1"/>
          <p:nvPr/>
        </p:nvSpPr>
        <p:spPr>
          <a:xfrm>
            <a:off x="6570443" y="3926541"/>
            <a:ext cx="52895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Rezultati</a:t>
            </a:r>
            <a:r>
              <a:rPr lang="en-US" dirty="0">
                <a:solidFill>
                  <a:schemeClr val="bg1"/>
                </a:solidFill>
              </a:rPr>
              <a:t> za </a:t>
            </a:r>
            <a:r>
              <a:rPr lang="en-US" dirty="0" err="1">
                <a:solidFill>
                  <a:schemeClr val="bg1"/>
                </a:solidFill>
              </a:rPr>
              <a:t>broj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klastera</a:t>
            </a:r>
            <a:r>
              <a:rPr lang="en-US" dirty="0">
                <a:solidFill>
                  <a:schemeClr val="bg1"/>
                </a:solidFill>
              </a:rPr>
              <a:t> 2, 12, 22, …, 92</a:t>
            </a:r>
          </a:p>
          <a:p>
            <a:r>
              <a:rPr lang="en-US" dirty="0" err="1">
                <a:solidFill>
                  <a:schemeClr val="bg1"/>
                </a:solidFill>
              </a:rPr>
              <a:t>Prilikom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odabira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optimalnog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broj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klastera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posmatramo</a:t>
            </a:r>
            <a:r>
              <a:rPr lang="en-US" dirty="0">
                <a:solidFill>
                  <a:schemeClr val="bg1"/>
                </a:solidFill>
              </a:rPr>
              <a:t> 2 </a:t>
            </a:r>
            <a:r>
              <a:rPr lang="en-US" dirty="0" err="1">
                <a:solidFill>
                  <a:schemeClr val="bg1"/>
                </a:solidFill>
              </a:rPr>
              <a:t>vrednosti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Inertia – </a:t>
            </a:r>
            <a:r>
              <a:rPr lang="en-US" dirty="0" err="1">
                <a:solidFill>
                  <a:schemeClr val="bg1"/>
                </a:solidFill>
              </a:rPr>
              <a:t>suma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kvadrata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rastojanja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Silhouette – </a:t>
            </a:r>
            <a:r>
              <a:rPr lang="en-US" dirty="0" err="1">
                <a:solidFill>
                  <a:schemeClr val="bg1"/>
                </a:solidFill>
              </a:rPr>
              <a:t>koeficijent</a:t>
            </a:r>
            <a:r>
              <a:rPr lang="en-US" dirty="0">
                <a:solidFill>
                  <a:schemeClr val="bg1"/>
                </a:solidFill>
              </a:rPr>
              <a:t> koji meri </a:t>
            </a:r>
            <a:r>
              <a:rPr lang="en-US" dirty="0" err="1">
                <a:solidFill>
                  <a:schemeClr val="bg1"/>
                </a:solidFill>
              </a:rPr>
              <a:t>bliskost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instanci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iz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istog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klastera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odnosno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razlicitost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instanci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iz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razlicitih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klastera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Inertia </a:t>
            </a:r>
            <a:r>
              <a:rPr lang="en-US" dirty="0" err="1">
                <a:solidFill>
                  <a:schemeClr val="bg1"/>
                </a:solidFill>
              </a:rPr>
              <a:t>najvise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najbrze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opada</a:t>
            </a:r>
            <a:r>
              <a:rPr lang="en-US" dirty="0">
                <a:solidFill>
                  <a:schemeClr val="bg1"/>
                </a:solidFill>
              </a:rPr>
              <a:t> za 62 </a:t>
            </a:r>
            <a:r>
              <a:rPr lang="en-US" dirty="0" err="1">
                <a:solidFill>
                  <a:schemeClr val="bg1"/>
                </a:solidFill>
              </a:rPr>
              <a:t>klastera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medjutim</a:t>
            </a:r>
            <a:r>
              <a:rPr lang="en-US" dirty="0">
                <a:solidFill>
                  <a:schemeClr val="bg1"/>
                </a:solidFill>
              </a:rPr>
              <a:t> silhouette ide u minus, pa je </a:t>
            </a:r>
            <a:r>
              <a:rPr lang="en-US" dirty="0" err="1">
                <a:solidFill>
                  <a:schemeClr val="bg1"/>
                </a:solidFill>
              </a:rPr>
              <a:t>broj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optimalnih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klastera</a:t>
            </a:r>
            <a:r>
              <a:rPr lang="en-US" dirty="0">
                <a:solidFill>
                  <a:schemeClr val="bg1"/>
                </a:solidFill>
              </a:rPr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694955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71A5D4-F5E2-4ED7-B0A8-7DFA1F0B7079}"/>
              </a:ext>
            </a:extLst>
          </p:cNvPr>
          <p:cNvSpPr txBox="1"/>
          <p:nvPr/>
        </p:nvSpPr>
        <p:spPr>
          <a:xfrm>
            <a:off x="3709147" y="199473"/>
            <a:ext cx="4773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HIJERARHIJSKO KLASTEROVANJE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C14860-D577-45D2-889D-F4064B60F2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09" y="661138"/>
            <a:ext cx="5945690" cy="58225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489958-61E0-424A-86A9-E2549F2753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447" y="661138"/>
            <a:ext cx="4099494" cy="35761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B6AC83-F849-4C50-8166-F4A443C8CE38}"/>
              </a:ext>
            </a:extLst>
          </p:cNvPr>
          <p:cNvSpPr txBox="1"/>
          <p:nvPr/>
        </p:nvSpPr>
        <p:spPr>
          <a:xfrm>
            <a:off x="6586995" y="4329625"/>
            <a:ext cx="5294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Odabir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najboljeg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modela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osnovu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metoda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linkovanja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688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BB0D94-C33B-40B5-9CE3-F1F2075638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00" y="455712"/>
            <a:ext cx="4920157" cy="238553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5F7A20-B5C6-4F5D-A6E8-7196EB3B77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00" y="3561771"/>
            <a:ext cx="4920157" cy="237708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519603-8981-4698-AEF1-BB5096B458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8242" y="473204"/>
            <a:ext cx="4920158" cy="235054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7652ED-3918-4AE3-932E-874220032F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8243" y="3561771"/>
            <a:ext cx="4920157" cy="241556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EB2D50-AB32-415C-8EEB-54983956A5FC}"/>
              </a:ext>
            </a:extLst>
          </p:cNvPr>
          <p:cNvSpPr txBox="1"/>
          <p:nvPr/>
        </p:nvSpPr>
        <p:spPr>
          <a:xfrm>
            <a:off x="4034118" y="549809"/>
            <a:ext cx="1815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4A7FD0-DBCF-49C4-AC71-10434686CEE5}"/>
              </a:ext>
            </a:extLst>
          </p:cNvPr>
          <p:cNvSpPr txBox="1"/>
          <p:nvPr/>
        </p:nvSpPr>
        <p:spPr>
          <a:xfrm>
            <a:off x="3872753" y="3617628"/>
            <a:ext cx="917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average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2B3F24-43D8-4462-A606-E04F9F0AADF7}"/>
              </a:ext>
            </a:extLst>
          </p:cNvPr>
          <p:cNvSpPr txBox="1"/>
          <p:nvPr/>
        </p:nvSpPr>
        <p:spPr>
          <a:xfrm>
            <a:off x="10273554" y="558143"/>
            <a:ext cx="1065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20296-22B3-4021-AF69-AF647835AB4E}"/>
              </a:ext>
            </a:extLst>
          </p:cNvPr>
          <p:cNvSpPr txBox="1"/>
          <p:nvPr/>
        </p:nvSpPr>
        <p:spPr>
          <a:xfrm>
            <a:off x="10612557" y="3641298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</a:t>
            </a:r>
          </a:p>
        </p:txBody>
      </p:sp>
    </p:spTree>
    <p:extLst>
      <p:ext uri="{BB962C8B-B14F-4D97-AF65-F5344CB8AC3E}">
        <p14:creationId xmlns:p14="http://schemas.microsoft.com/office/powerpoint/2010/main" val="237707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DEF737-E3A5-4B53-95F9-04B6A6207B92}"/>
              </a:ext>
            </a:extLst>
          </p:cNvPr>
          <p:cNvSpPr txBox="1"/>
          <p:nvPr/>
        </p:nvSpPr>
        <p:spPr>
          <a:xfrm>
            <a:off x="5402541" y="94129"/>
            <a:ext cx="13869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APRIORI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5C6AB7-E52D-4DE9-9C47-5F3AAC771E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67" y="779929"/>
            <a:ext cx="4920374" cy="28159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9CFA42-83B4-41B5-AA8A-CF83954DC8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459" y="3245689"/>
            <a:ext cx="4703294" cy="34325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8A3AF6-BBC0-4065-B415-99C0CA18ABA7}"/>
              </a:ext>
            </a:extLst>
          </p:cNvPr>
          <p:cNvSpPr txBox="1"/>
          <p:nvPr/>
        </p:nvSpPr>
        <p:spPr>
          <a:xfrm>
            <a:off x="6911788" y="766482"/>
            <a:ext cx="47032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Dat</a:t>
            </a:r>
            <a:r>
              <a:rPr lang="en-US" dirty="0">
                <a:solidFill>
                  <a:schemeClr val="bg1"/>
                </a:solidFill>
              </a:rPr>
              <a:t> je </a:t>
            </a:r>
            <a:r>
              <a:rPr lang="en-US" dirty="0" err="1">
                <a:solidFill>
                  <a:schemeClr val="bg1"/>
                </a:solidFill>
              </a:rPr>
              <a:t>prikaz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ucitavanja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podataka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promene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tipa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podataka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kraju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samo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treniranje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modela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Podaci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konvertuju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iz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kontinualnih</a:t>
            </a:r>
            <a:r>
              <a:rPr lang="en-US" dirty="0">
                <a:solidFill>
                  <a:schemeClr val="bg1"/>
                </a:solidFill>
              </a:rPr>
              <a:t> u </a:t>
            </a:r>
            <a:r>
              <a:rPr lang="en-US" dirty="0" err="1">
                <a:solidFill>
                  <a:schemeClr val="bg1"/>
                </a:solidFill>
              </a:rPr>
              <a:t>binarne</a:t>
            </a:r>
            <a:r>
              <a:rPr lang="en-US" dirty="0">
                <a:solidFill>
                  <a:schemeClr val="bg1"/>
                </a:solidFill>
              </a:rPr>
              <a:t> koji </a:t>
            </a:r>
            <a:r>
              <a:rPr lang="en-US" dirty="0" err="1">
                <a:solidFill>
                  <a:schemeClr val="bg1"/>
                </a:solidFill>
              </a:rPr>
              <a:t>su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pogodni</a:t>
            </a:r>
            <a:r>
              <a:rPr lang="en-US" dirty="0">
                <a:solidFill>
                  <a:schemeClr val="bg1"/>
                </a:solidFill>
              </a:rPr>
              <a:t> za </a:t>
            </a:r>
            <a:r>
              <a:rPr lang="en-US" dirty="0" err="1">
                <a:solidFill>
                  <a:schemeClr val="bg1"/>
                </a:solidFill>
              </a:rPr>
              <a:t>apriori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algoritam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gde</a:t>
            </a:r>
            <a:r>
              <a:rPr lang="en-US" dirty="0">
                <a:solidFill>
                  <a:schemeClr val="bg1"/>
                </a:solidFill>
              </a:rPr>
              <a:t> 0 </a:t>
            </a:r>
            <a:r>
              <a:rPr lang="en-US" dirty="0" err="1">
                <a:solidFill>
                  <a:schemeClr val="bg1"/>
                </a:solidFill>
              </a:rPr>
              <a:t>oznacava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nepojavljivanje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reci</a:t>
            </a:r>
            <a:r>
              <a:rPr lang="en-US" dirty="0">
                <a:solidFill>
                  <a:schemeClr val="bg1"/>
                </a:solidFill>
              </a:rPr>
              <a:t> u tweet-u a 1 </a:t>
            </a:r>
            <a:r>
              <a:rPr lang="en-US" dirty="0" err="1">
                <a:solidFill>
                  <a:schemeClr val="bg1"/>
                </a:solidFill>
              </a:rPr>
              <a:t>pojavljivanje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ED411B-6E74-4037-B582-4B3117A8CB0C}"/>
              </a:ext>
            </a:extLst>
          </p:cNvPr>
          <p:cNvSpPr txBox="1"/>
          <p:nvPr/>
        </p:nvSpPr>
        <p:spPr>
          <a:xfrm>
            <a:off x="1411942" y="5154741"/>
            <a:ext cx="43560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Pored </a:t>
            </a:r>
            <a:r>
              <a:rPr lang="en-US" dirty="0" err="1">
                <a:solidFill>
                  <a:schemeClr val="bg1"/>
                </a:solidFill>
              </a:rPr>
              <a:t>kompletnog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skupa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podataka</a:t>
            </a:r>
            <a:r>
              <a:rPr lang="en-US" dirty="0">
                <a:solidFill>
                  <a:schemeClr val="bg1"/>
                </a:solidFill>
              </a:rPr>
              <a:t> koji je </a:t>
            </a:r>
          </a:p>
          <a:p>
            <a:r>
              <a:rPr lang="en-US" dirty="0" err="1">
                <a:solidFill>
                  <a:schemeClr val="bg1"/>
                </a:solidFill>
              </a:rPr>
              <a:t>formiran</a:t>
            </a:r>
            <a:r>
              <a:rPr lang="en-US" dirty="0">
                <a:solidFill>
                  <a:schemeClr val="bg1"/>
                </a:solidFill>
              </a:rPr>
              <a:t> u </a:t>
            </a:r>
            <a:r>
              <a:rPr lang="en-US" dirty="0" err="1">
                <a:solidFill>
                  <a:schemeClr val="bg1"/>
                </a:solidFill>
              </a:rPr>
              <a:t>pretprocesiranju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koriscena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jos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dva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skupa</a:t>
            </a:r>
            <a:r>
              <a:rPr lang="en-US" dirty="0">
                <a:solidFill>
                  <a:schemeClr val="bg1"/>
                </a:solidFill>
              </a:rPr>
              <a:t>: hatred </a:t>
            </a:r>
            <a:r>
              <a:rPr lang="en-US" dirty="0" err="1">
                <a:solidFill>
                  <a:schemeClr val="bg1"/>
                </a:solidFill>
              </a:rPr>
              <a:t>skup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non-hatred </a:t>
            </a:r>
            <a:r>
              <a:rPr lang="en-US" dirty="0" err="1">
                <a:solidFill>
                  <a:schemeClr val="bg1"/>
                </a:solidFill>
              </a:rPr>
              <a:t>skup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837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FC1BC7-34A6-4048-9509-918721A3B3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18" y="457332"/>
            <a:ext cx="7564921" cy="57014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285B50-FF65-49B1-BD2C-EBE4957F92BF}"/>
              </a:ext>
            </a:extLst>
          </p:cNvPr>
          <p:cNvSpPr txBox="1"/>
          <p:nvPr/>
        </p:nvSpPr>
        <p:spPr>
          <a:xfrm>
            <a:off x="7788639" y="1322883"/>
            <a:ext cx="44319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Dat</a:t>
            </a:r>
            <a:r>
              <a:rPr lang="en-US" dirty="0">
                <a:solidFill>
                  <a:schemeClr val="bg1"/>
                </a:solidFill>
              </a:rPr>
              <a:t> je </a:t>
            </a:r>
            <a:r>
              <a:rPr lang="en-US" dirty="0" err="1">
                <a:solidFill>
                  <a:schemeClr val="bg1"/>
                </a:solidFill>
              </a:rPr>
              <a:t>prikaz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nekih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pravila</a:t>
            </a:r>
            <a:r>
              <a:rPr lang="en-US" dirty="0">
                <a:solidFill>
                  <a:schemeClr val="bg1"/>
                </a:solidFill>
              </a:rPr>
              <a:t>, od </a:t>
            </a:r>
            <a:r>
              <a:rPr lang="en-US" dirty="0" err="1">
                <a:solidFill>
                  <a:schemeClr val="bg1"/>
                </a:solidFill>
              </a:rPr>
              <a:t>ukupno</a:t>
            </a:r>
            <a:r>
              <a:rPr lang="en-US" dirty="0">
                <a:solidFill>
                  <a:schemeClr val="bg1"/>
                </a:solidFill>
              </a:rPr>
              <a:t> 210</a:t>
            </a:r>
          </a:p>
          <a:p>
            <a:r>
              <a:rPr lang="en-US" dirty="0">
                <a:solidFill>
                  <a:schemeClr val="bg1"/>
                </a:solidFill>
              </a:rPr>
              <a:t>koji </a:t>
            </a:r>
            <a:r>
              <a:rPr lang="en-US" dirty="0" err="1">
                <a:solidFill>
                  <a:schemeClr val="bg1"/>
                </a:solidFill>
              </a:rPr>
              <a:t>su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nadjeni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uz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konfiguraciju</a:t>
            </a:r>
            <a:r>
              <a:rPr lang="en-US" dirty="0">
                <a:solidFill>
                  <a:schemeClr val="bg1"/>
                </a:solidFill>
              </a:rPr>
              <a:t> support 1%, </a:t>
            </a:r>
          </a:p>
          <a:p>
            <a:r>
              <a:rPr lang="en-US" dirty="0">
                <a:solidFill>
                  <a:schemeClr val="bg1"/>
                </a:solidFill>
              </a:rPr>
              <a:t>confidence 10% (</a:t>
            </a:r>
            <a:r>
              <a:rPr lang="en-US" dirty="0" err="1">
                <a:solidFill>
                  <a:schemeClr val="bg1"/>
                </a:solidFill>
              </a:rPr>
              <a:t>tj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Minimalna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podrska</a:t>
            </a:r>
            <a:r>
              <a:rPr lang="en-US" dirty="0">
                <a:solidFill>
                  <a:schemeClr val="bg1"/>
                </a:solidFill>
              </a:rPr>
              <a:t> I </a:t>
            </a:r>
          </a:p>
          <a:p>
            <a:r>
              <a:rPr lang="en-US" dirty="0" err="1">
                <a:solidFill>
                  <a:schemeClr val="bg1"/>
                </a:solidFill>
              </a:rPr>
              <a:t>minimalna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pouzdanost</a:t>
            </a:r>
            <a:r>
              <a:rPr lang="en-US" dirty="0">
                <a:solidFill>
                  <a:schemeClr val="bg1"/>
                </a:solidFill>
              </a:rPr>
              <a:t>).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Antecedent </a:t>
            </a:r>
            <a:r>
              <a:rPr lang="en-US" dirty="0" err="1">
                <a:solidFill>
                  <a:schemeClr val="bg1"/>
                </a:solidFill>
              </a:rPr>
              <a:t>predstavlja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glavu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pravila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dok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Consequent </a:t>
            </a:r>
            <a:r>
              <a:rPr lang="en-US" dirty="0" err="1">
                <a:solidFill>
                  <a:schemeClr val="bg1"/>
                </a:solidFill>
              </a:rPr>
              <a:t>predstavlja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telo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pravila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Tako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npr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r>
              <a:rPr lang="en-US" dirty="0" err="1">
                <a:solidFill>
                  <a:schemeClr val="bg1"/>
                </a:solidFill>
              </a:rPr>
              <a:t>mozemo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videti</a:t>
            </a:r>
            <a:r>
              <a:rPr lang="en-US" dirty="0">
                <a:solidFill>
                  <a:schemeClr val="bg1"/>
                </a:solidFill>
              </a:rPr>
              <a:t> da u </a:t>
            </a:r>
            <a:r>
              <a:rPr lang="en-US" dirty="0" err="1">
                <a:solidFill>
                  <a:schemeClr val="bg1"/>
                </a:solidFill>
              </a:rPr>
              <a:t>slucaju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pojavljivanja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reci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{sleepy, grad} </a:t>
            </a:r>
            <a:r>
              <a:rPr lang="en-US" dirty="0" err="1">
                <a:solidFill>
                  <a:schemeClr val="bg1"/>
                </a:solidFill>
              </a:rPr>
              <a:t>verovatno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ce</a:t>
            </a:r>
            <a:r>
              <a:rPr lang="en-US" dirty="0">
                <a:solidFill>
                  <a:schemeClr val="bg1"/>
                </a:solidFill>
              </a:rPr>
              <a:t> se I </a:t>
            </a:r>
            <a:r>
              <a:rPr lang="en-US" dirty="0" err="1">
                <a:solidFill>
                  <a:schemeClr val="bg1"/>
                </a:solidFill>
              </a:rPr>
              <a:t>reci</a:t>
            </a:r>
            <a:r>
              <a:rPr lang="en-US" dirty="0">
                <a:solidFill>
                  <a:schemeClr val="bg1"/>
                </a:solidFill>
              </a:rPr>
              <a:t> {</a:t>
            </a:r>
            <a:r>
              <a:rPr lang="en-US" dirty="0" err="1">
                <a:solidFill>
                  <a:schemeClr val="bg1"/>
                </a:solidFill>
              </a:rPr>
              <a:t>funday</a:t>
            </a:r>
            <a:r>
              <a:rPr lang="en-US" dirty="0">
                <a:solidFill>
                  <a:schemeClr val="bg1"/>
                </a:solidFill>
              </a:rPr>
              <a:t>}</a:t>
            </a:r>
          </a:p>
          <a:p>
            <a:r>
              <a:rPr lang="en-US" dirty="0" err="1">
                <a:solidFill>
                  <a:schemeClr val="bg1"/>
                </a:solidFill>
              </a:rPr>
              <a:t>naci</a:t>
            </a:r>
            <a:r>
              <a:rPr lang="en-US" dirty="0">
                <a:solidFill>
                  <a:schemeClr val="bg1"/>
                </a:solidFill>
              </a:rPr>
              <a:t> u tweet-u.</a:t>
            </a:r>
          </a:p>
        </p:txBody>
      </p:sp>
    </p:spTree>
    <p:extLst>
      <p:ext uri="{BB962C8B-B14F-4D97-AF65-F5344CB8AC3E}">
        <p14:creationId xmlns:p14="http://schemas.microsoft.com/office/powerpoint/2010/main" val="4216347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39A34A-C4FB-43AE-8B06-316221783A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17" y="679076"/>
            <a:ext cx="4881478" cy="54998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E8C8D5-3157-4480-B059-C60D040204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907" y="679076"/>
            <a:ext cx="4835482" cy="54998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74BDB9-D7F2-440F-956D-9DB0139CF1F3}"/>
              </a:ext>
            </a:extLst>
          </p:cNvPr>
          <p:cNvSpPr txBox="1"/>
          <p:nvPr/>
        </p:nvSpPr>
        <p:spPr>
          <a:xfrm>
            <a:off x="2593200" y="309744"/>
            <a:ext cx="806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hatred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107558-7139-4691-8138-DB9B7C7F2B49}"/>
              </a:ext>
            </a:extLst>
          </p:cNvPr>
          <p:cNvSpPr txBox="1"/>
          <p:nvPr/>
        </p:nvSpPr>
        <p:spPr>
          <a:xfrm>
            <a:off x="8551484" y="323653"/>
            <a:ext cx="124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non-hatred</a:t>
            </a:r>
          </a:p>
        </p:txBody>
      </p:sp>
    </p:spTree>
    <p:extLst>
      <p:ext uri="{BB962C8B-B14F-4D97-AF65-F5344CB8AC3E}">
        <p14:creationId xmlns:p14="http://schemas.microsoft.com/office/powerpoint/2010/main" val="216357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914C897-07FC-44DF-8F40-7CE04B5859C2}"/>
              </a:ext>
            </a:extLst>
          </p:cNvPr>
          <p:cNvSpPr txBox="1"/>
          <p:nvPr/>
        </p:nvSpPr>
        <p:spPr>
          <a:xfrm>
            <a:off x="5062095" y="147917"/>
            <a:ext cx="2067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ZAKLJUCAK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3639CD-00E5-45B1-9BA1-20D7D5435B73}"/>
              </a:ext>
            </a:extLst>
          </p:cNvPr>
          <p:cNvSpPr txBox="1"/>
          <p:nvPr/>
        </p:nvSpPr>
        <p:spPr>
          <a:xfrm>
            <a:off x="2070483" y="817017"/>
            <a:ext cx="920444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 </a:t>
            </a:r>
            <a:r>
              <a:rPr lang="en-US" dirty="0" err="1">
                <a:solidFill>
                  <a:schemeClr val="bg1"/>
                </a:solidFill>
              </a:rPr>
              <a:t>slucaju</a:t>
            </a:r>
            <a:r>
              <a:rPr lang="en-US" dirty="0">
                <a:solidFill>
                  <a:schemeClr val="bg1"/>
                </a:solidFill>
              </a:rPr>
              <a:t> da se </a:t>
            </a:r>
            <a:r>
              <a:rPr lang="en-US" dirty="0" err="1">
                <a:solidFill>
                  <a:schemeClr val="bg1"/>
                </a:solidFill>
              </a:rPr>
              <a:t>neki</a:t>
            </a:r>
            <a:r>
              <a:rPr lang="en-US" dirty="0">
                <a:solidFill>
                  <a:schemeClr val="bg1"/>
                </a:solidFill>
              </a:rPr>
              <a:t> od </a:t>
            </a:r>
            <a:r>
              <a:rPr lang="en-US" dirty="0" err="1">
                <a:solidFill>
                  <a:schemeClr val="bg1"/>
                </a:solidFill>
              </a:rPr>
              <a:t>algoritama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koristi</a:t>
            </a:r>
            <a:r>
              <a:rPr lang="en-US" dirty="0">
                <a:solidFill>
                  <a:schemeClr val="bg1"/>
                </a:solidFill>
              </a:rPr>
              <a:t> u </a:t>
            </a:r>
            <a:r>
              <a:rPr lang="en-US" dirty="0" err="1">
                <a:solidFill>
                  <a:schemeClr val="bg1"/>
                </a:solidFill>
              </a:rPr>
              <a:t>pozadini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da </a:t>
            </a:r>
            <a:r>
              <a:rPr lang="en-US" dirty="0" err="1">
                <a:solidFill>
                  <a:schemeClr val="bg1"/>
                </a:solidFill>
              </a:rPr>
              <a:t>upravo</a:t>
            </a:r>
            <a:r>
              <a:rPr lang="en-US" dirty="0">
                <a:solidFill>
                  <a:schemeClr val="bg1"/>
                </a:solidFill>
              </a:rPr>
              <a:t> on </a:t>
            </a:r>
            <a:r>
              <a:rPr lang="en-US" dirty="0" err="1">
                <a:solidFill>
                  <a:schemeClr val="bg1"/>
                </a:solidFill>
              </a:rPr>
              <a:t>odlucuje</a:t>
            </a:r>
            <a:r>
              <a:rPr lang="en-US" dirty="0">
                <a:solidFill>
                  <a:schemeClr val="bg1"/>
                </a:solidFill>
              </a:rPr>
              <a:t> o tome da li</a:t>
            </a:r>
          </a:p>
          <a:p>
            <a:r>
              <a:rPr lang="en-US" dirty="0" err="1">
                <a:solidFill>
                  <a:schemeClr val="bg1"/>
                </a:solidFill>
              </a:rPr>
              <a:t>ce</a:t>
            </a:r>
            <a:r>
              <a:rPr lang="en-US" dirty="0">
                <a:solidFill>
                  <a:schemeClr val="bg1"/>
                </a:solidFill>
              </a:rPr>
              <a:t> tweet </a:t>
            </a:r>
            <a:r>
              <a:rPr lang="en-US" dirty="0" err="1">
                <a:solidFill>
                  <a:schemeClr val="bg1"/>
                </a:solidFill>
              </a:rPr>
              <a:t>biti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prikazan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sirem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broju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korisnika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drustvene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mreze</a:t>
            </a:r>
            <a:r>
              <a:rPr lang="en-US" dirty="0">
                <a:solidFill>
                  <a:schemeClr val="bg1"/>
                </a:solidFill>
              </a:rPr>
              <a:t> Twitter </a:t>
            </a:r>
            <a:r>
              <a:rPr lang="en-US" dirty="0" err="1">
                <a:solidFill>
                  <a:schemeClr val="bg1"/>
                </a:solidFill>
              </a:rPr>
              <a:t>onda</a:t>
            </a:r>
            <a:r>
              <a:rPr lang="en-US" dirty="0">
                <a:solidFill>
                  <a:schemeClr val="bg1"/>
                </a:solidFill>
              </a:rPr>
              <a:t> je </a:t>
            </a:r>
            <a:r>
              <a:rPr lang="en-US" dirty="0" err="1">
                <a:solidFill>
                  <a:schemeClr val="bg1"/>
                </a:solidFill>
              </a:rPr>
              <a:t>znacajnije</a:t>
            </a:r>
            <a:r>
              <a:rPr lang="en-US" dirty="0">
                <a:solidFill>
                  <a:schemeClr val="bg1"/>
                </a:solidFill>
              </a:rPr>
              <a:t> da </a:t>
            </a:r>
          </a:p>
          <a:p>
            <a:r>
              <a:rPr lang="en-US" dirty="0">
                <a:solidFill>
                  <a:schemeClr val="bg1"/>
                </a:solidFill>
              </a:rPr>
              <a:t>tweet-</a:t>
            </a:r>
            <a:r>
              <a:rPr lang="en-US" dirty="0" err="1">
                <a:solidFill>
                  <a:schemeClr val="bg1"/>
                </a:solidFill>
              </a:rPr>
              <a:t>ovi</a:t>
            </a:r>
            <a:r>
              <a:rPr lang="en-US" dirty="0">
                <a:solidFill>
                  <a:schemeClr val="bg1"/>
                </a:solidFill>
              </a:rPr>
              <a:t> koji </a:t>
            </a:r>
            <a:r>
              <a:rPr lang="en-US" dirty="0" err="1">
                <a:solidFill>
                  <a:schemeClr val="bg1"/>
                </a:solidFill>
              </a:rPr>
              <a:t>sadrze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govor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mrznje</a:t>
            </a:r>
            <a:r>
              <a:rPr lang="en-US" dirty="0">
                <a:solidFill>
                  <a:schemeClr val="bg1"/>
                </a:solidFill>
              </a:rPr>
              <a:t> ne </a:t>
            </a:r>
            <a:r>
              <a:rPr lang="en-US" dirty="0" err="1">
                <a:solidFill>
                  <a:schemeClr val="bg1"/>
                </a:solidFill>
              </a:rPr>
              <a:t>budu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okarakterisani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kao</a:t>
            </a:r>
            <a:r>
              <a:rPr lang="en-US" dirty="0">
                <a:solidFill>
                  <a:schemeClr val="bg1"/>
                </a:solidFill>
              </a:rPr>
              <a:t> tweet-</a:t>
            </a:r>
            <a:r>
              <a:rPr lang="en-US" dirty="0" err="1">
                <a:solidFill>
                  <a:schemeClr val="bg1"/>
                </a:solidFill>
              </a:rPr>
              <a:t>ovi</a:t>
            </a:r>
            <a:r>
              <a:rPr lang="en-US" dirty="0">
                <a:solidFill>
                  <a:schemeClr val="bg1"/>
                </a:solidFill>
              </a:rPr>
              <a:t> koji ne </a:t>
            </a:r>
            <a:r>
              <a:rPr lang="en-US" dirty="0" err="1">
                <a:solidFill>
                  <a:schemeClr val="bg1"/>
                </a:solidFill>
              </a:rPr>
              <a:t>sadrze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govor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mrznje</a:t>
            </a:r>
            <a:r>
              <a:rPr lang="en-US" dirty="0">
                <a:solidFill>
                  <a:schemeClr val="bg1"/>
                </a:solidFill>
              </a:rPr>
              <a:t> I </a:t>
            </a:r>
            <a:r>
              <a:rPr lang="en-US" dirty="0" err="1">
                <a:solidFill>
                  <a:schemeClr val="bg1"/>
                </a:solidFill>
              </a:rPr>
              <a:t>potencijalno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dosegnu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siri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auditorijum</a:t>
            </a:r>
            <a:r>
              <a:rPr lang="en-US" dirty="0">
                <a:solidFill>
                  <a:schemeClr val="bg1"/>
                </a:solidFill>
              </a:rPr>
              <a:t>. U tom </a:t>
            </a:r>
            <a:r>
              <a:rPr lang="en-US" dirty="0" err="1">
                <a:solidFill>
                  <a:schemeClr val="bg1"/>
                </a:solidFill>
              </a:rPr>
              <a:t>slucaju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najbolje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ocene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ima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Naivni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Bajesov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 err="1">
                <a:solidFill>
                  <a:schemeClr val="bg1"/>
                </a:solidFill>
              </a:rPr>
              <a:t>algoritam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98FE0B-9B16-47B9-97C8-AA8E4692E2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342" y="2551839"/>
            <a:ext cx="4023633" cy="40236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66440A8-7D82-4CAD-83AC-F4C045E460DA}"/>
              </a:ext>
            </a:extLst>
          </p:cNvPr>
          <p:cNvSpPr txBox="1"/>
          <p:nvPr/>
        </p:nvSpPr>
        <p:spPr>
          <a:xfrm>
            <a:off x="1748599" y="5513294"/>
            <a:ext cx="49241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Sto</a:t>
            </a:r>
            <a:r>
              <a:rPr lang="en-US" dirty="0">
                <a:solidFill>
                  <a:schemeClr val="bg1"/>
                </a:solidFill>
              </a:rPr>
              <a:t> se tice </a:t>
            </a:r>
            <a:r>
              <a:rPr lang="en-US" dirty="0" err="1">
                <a:solidFill>
                  <a:schemeClr val="bg1"/>
                </a:solidFill>
              </a:rPr>
              <a:t>algoritama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klasterovanja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najbolje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ocene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ima</a:t>
            </a:r>
            <a:r>
              <a:rPr lang="en-US" dirty="0">
                <a:solidFill>
                  <a:schemeClr val="bg1"/>
                </a:solidFill>
              </a:rPr>
              <a:t> K-</a:t>
            </a:r>
            <a:r>
              <a:rPr lang="en-US" dirty="0" err="1">
                <a:solidFill>
                  <a:schemeClr val="bg1"/>
                </a:solidFill>
              </a:rPr>
              <a:t>sredina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046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A6A06A-9CBD-492B-B0F5-2C8FDB6E9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020" y="213567"/>
            <a:ext cx="9507277" cy="26387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C9C8C6-6CEA-4DBE-903F-12B46502284E}"/>
              </a:ext>
            </a:extLst>
          </p:cNvPr>
          <p:cNvSpPr txBox="1"/>
          <p:nvPr/>
        </p:nvSpPr>
        <p:spPr>
          <a:xfrm>
            <a:off x="2003612" y="5096435"/>
            <a:ext cx="9507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20,645 </a:t>
            </a:r>
            <a:r>
              <a:rPr lang="en-US" dirty="0" err="1">
                <a:solidFill>
                  <a:schemeClr val="bg1"/>
                </a:solidFill>
              </a:rPr>
              <a:t>trening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instanci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8,848 test </a:t>
            </a:r>
            <a:r>
              <a:rPr lang="en-US" dirty="0" err="1">
                <a:solidFill>
                  <a:schemeClr val="bg1"/>
                </a:solidFill>
              </a:rPr>
              <a:t>instanci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D12DD167-3C12-4553-AAF2-D944407425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2031497"/>
              </p:ext>
            </p:extLst>
          </p:nvPr>
        </p:nvGraphicFramePr>
        <p:xfrm>
          <a:off x="4389120" y="2602523"/>
          <a:ext cx="6971506" cy="45174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471459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5F56FF-3D4C-4ADB-B275-F33E32CA2D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35" y="1067764"/>
            <a:ext cx="10400392" cy="26167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66F245-CE6B-49FA-B8ED-6932B4A6F504}"/>
              </a:ext>
            </a:extLst>
          </p:cNvPr>
          <p:cNvSpPr txBox="1"/>
          <p:nvPr/>
        </p:nvSpPr>
        <p:spPr>
          <a:xfrm>
            <a:off x="1830892" y="4814046"/>
            <a:ext cx="97066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Izbacivanje</a:t>
            </a:r>
            <a:r>
              <a:rPr lang="en-US" dirty="0">
                <a:solidFill>
                  <a:schemeClr val="bg1"/>
                </a:solidFill>
              </a:rPr>
              <a:t> ‘</a:t>
            </a:r>
            <a:r>
              <a:rPr lang="en-US" dirty="0" err="1">
                <a:solidFill>
                  <a:schemeClr val="bg1"/>
                </a:solidFill>
              </a:rPr>
              <a:t>stopwords</a:t>
            </a:r>
            <a:r>
              <a:rPr lang="en-US" dirty="0">
                <a:solidFill>
                  <a:schemeClr val="bg1"/>
                </a:solidFill>
              </a:rPr>
              <a:t>’ (‘I’, ‘myself’, ‘your’, ‘like’, …), </a:t>
            </a:r>
            <a:r>
              <a:rPr lang="en-US" dirty="0" err="1">
                <a:solidFill>
                  <a:schemeClr val="bg1"/>
                </a:solidFill>
              </a:rPr>
              <a:t>znaci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interpunkcije</a:t>
            </a:r>
            <a:r>
              <a:rPr lang="en-US" dirty="0">
                <a:solidFill>
                  <a:schemeClr val="bg1"/>
                </a:solidFill>
              </a:rPr>
              <a:t> (‘,’, ‘.’, ‘!’, …), emojis (‘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’, ‘;)’, …),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i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sl.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sto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ne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moze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znacajnije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uticati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na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tekst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.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Takodje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se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vrsi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uklanjanje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brojeva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,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tagova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(@user),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konvertujemo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sva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slova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u mala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slova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,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vrsi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se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lematizacija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koja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reci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svodi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na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njihov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osnovni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oblik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(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npr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. [‘improve’, ‘improving’, ‘improved’]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i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sl.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ce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se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svesti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</a:t>
            </a:r>
            <a:r>
              <a:rPr lang="en-US" dirty="0" err="1">
                <a:solidFill>
                  <a:schemeClr val="bg1"/>
                </a:solidFill>
                <a:sym typeface="Wingdings" panose="05000000000000000000" pitchFamily="2" charset="2"/>
              </a:rPr>
              <a:t>na</a:t>
            </a:r>
            <a:r>
              <a:rPr lang="en-US" dirty="0">
                <a:solidFill>
                  <a:schemeClr val="bg1"/>
                </a:solidFill>
                <a:sym typeface="Wingdings" panose="05000000000000000000" pitchFamily="2" charset="2"/>
              </a:rPr>
              <a:t> ‘improve’)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5DB6C0-72C9-44BE-945C-6D46F59D3301}"/>
              </a:ext>
            </a:extLst>
          </p:cNvPr>
          <p:cNvSpPr txBox="1"/>
          <p:nvPr/>
        </p:nvSpPr>
        <p:spPr>
          <a:xfrm>
            <a:off x="3509682" y="12628"/>
            <a:ext cx="51726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PRETPROCESIRANJE</a:t>
            </a:r>
          </a:p>
        </p:txBody>
      </p:sp>
    </p:spTree>
    <p:extLst>
      <p:ext uri="{BB962C8B-B14F-4D97-AF65-F5344CB8AC3E}">
        <p14:creationId xmlns:p14="http://schemas.microsoft.com/office/powerpoint/2010/main" val="3123553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498FC5-93B0-4970-85D9-A429BA35AF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776" y="342098"/>
            <a:ext cx="5082614" cy="3399574"/>
          </a:xfrm>
          <a:prstGeom prst="rect">
            <a:avLst/>
          </a:prstGeo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E2908EC-6E54-47F3-928F-887021CCDD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8189622"/>
              </p:ext>
            </p:extLst>
          </p:nvPr>
        </p:nvGraphicFramePr>
        <p:xfrm>
          <a:off x="1517009" y="159552"/>
          <a:ext cx="5082615" cy="3582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0ED93FC-D790-4E59-9A40-1921FBD36FB7}"/>
              </a:ext>
            </a:extLst>
          </p:cNvPr>
          <p:cNvSpPr txBox="1"/>
          <p:nvPr/>
        </p:nvSpPr>
        <p:spPr>
          <a:xfrm>
            <a:off x="2250832" y="5190587"/>
            <a:ext cx="8145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Kao parameter za </a:t>
            </a:r>
            <a:r>
              <a:rPr lang="en-US" dirty="0" err="1">
                <a:solidFill>
                  <a:schemeClr val="bg1"/>
                </a:solidFill>
              </a:rPr>
              <a:t>odredjivanje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autlajera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cemo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koristiti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duzinu</a:t>
            </a:r>
            <a:r>
              <a:rPr lang="en-US" dirty="0">
                <a:solidFill>
                  <a:schemeClr val="bg1"/>
                </a:solidFill>
              </a:rPr>
              <a:t> tweet-a, </a:t>
            </a:r>
            <a:r>
              <a:rPr lang="en-US" dirty="0" err="1">
                <a:solidFill>
                  <a:schemeClr val="bg1"/>
                </a:solidFill>
              </a:rPr>
              <a:t>jer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duzina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samog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teksta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moze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uticati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nas</a:t>
            </a:r>
            <a:r>
              <a:rPr lang="en-US" dirty="0">
                <a:solidFill>
                  <a:schemeClr val="bg1"/>
                </a:solidFill>
              </a:rPr>
              <a:t> model </a:t>
            </a:r>
            <a:r>
              <a:rPr lang="en-US" dirty="0" err="1">
                <a:solidFill>
                  <a:schemeClr val="bg1"/>
                </a:solidFill>
              </a:rPr>
              <a:t>prilikom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treniranja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704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6802D5-9152-42BF-BE26-D737A22D14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00" y="261694"/>
            <a:ext cx="4216038" cy="34368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5DCB4D-14F6-4A11-A604-A1B754D7F0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74" y="3801661"/>
            <a:ext cx="5067059" cy="27946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0F34F2-6297-4009-809B-709E995972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495" y="261694"/>
            <a:ext cx="4248915" cy="34368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0E9C47-150A-4A37-8DAC-DE5101CD01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893" y="3801661"/>
            <a:ext cx="5096118" cy="279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395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C6BD4DC-1536-4398-9882-9BD438E814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1903270"/>
              </p:ext>
            </p:extLst>
          </p:nvPr>
        </p:nvGraphicFramePr>
        <p:xfrm>
          <a:off x="6321613" y="0"/>
          <a:ext cx="5870387" cy="45650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1721D886-C2A8-41DE-B32E-476B306ABE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08" y="4565027"/>
            <a:ext cx="8678486" cy="18385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8441E3-9015-4487-9B2E-96A65ABC87C5}"/>
              </a:ext>
            </a:extLst>
          </p:cNvPr>
          <p:cNvSpPr txBox="1"/>
          <p:nvPr/>
        </p:nvSpPr>
        <p:spPr>
          <a:xfrm>
            <a:off x="9216465" y="4679576"/>
            <a:ext cx="2603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T-rue</a:t>
            </a:r>
          </a:p>
          <a:p>
            <a:r>
              <a:rPr lang="en-US" dirty="0">
                <a:solidFill>
                  <a:schemeClr val="bg1"/>
                </a:solidFill>
              </a:rPr>
              <a:t>F-</a:t>
            </a:r>
            <a:r>
              <a:rPr lang="en-US" dirty="0" err="1">
                <a:solidFill>
                  <a:schemeClr val="bg1"/>
                </a:solidFill>
              </a:rPr>
              <a:t>requency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I-</a:t>
            </a:r>
            <a:r>
              <a:rPr lang="en-US" dirty="0" err="1">
                <a:solidFill>
                  <a:schemeClr val="bg1"/>
                </a:solidFill>
              </a:rPr>
              <a:t>nverse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D-</a:t>
            </a:r>
            <a:r>
              <a:rPr lang="en-US" dirty="0" err="1">
                <a:solidFill>
                  <a:schemeClr val="bg1"/>
                </a:solidFill>
              </a:rPr>
              <a:t>ocument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F-</a:t>
            </a:r>
            <a:r>
              <a:rPr lang="en-US" dirty="0" err="1">
                <a:solidFill>
                  <a:schemeClr val="bg1"/>
                </a:solidFill>
              </a:rPr>
              <a:t>requency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FE49D-B7CF-4DED-B531-A9A2F728163B}"/>
              </a:ext>
            </a:extLst>
          </p:cNvPr>
          <p:cNvSpPr txBox="1"/>
          <p:nvPr/>
        </p:nvSpPr>
        <p:spPr>
          <a:xfrm>
            <a:off x="1438834" y="104767"/>
            <a:ext cx="51367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Odnos</a:t>
            </a:r>
            <a:r>
              <a:rPr lang="en-US" dirty="0">
                <a:solidFill>
                  <a:schemeClr val="bg1"/>
                </a:solidFill>
              </a:rPr>
              <a:t> hatred I non-hatred </a:t>
            </a:r>
            <a:r>
              <a:rPr lang="en-US" dirty="0" err="1">
                <a:solidFill>
                  <a:schemeClr val="bg1"/>
                </a:solidFill>
              </a:rPr>
              <a:t>klasa</a:t>
            </a:r>
            <a:r>
              <a:rPr lang="en-US" dirty="0">
                <a:solidFill>
                  <a:schemeClr val="bg1"/>
                </a:solidFill>
              </a:rPr>
              <a:t> u </a:t>
            </a:r>
            <a:r>
              <a:rPr lang="en-US" dirty="0" err="1">
                <a:solidFill>
                  <a:schemeClr val="bg1"/>
                </a:solidFill>
              </a:rPr>
              <a:t>podacima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Nakon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cega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obradjuje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neka</a:t>
            </a:r>
            <a:r>
              <a:rPr lang="en-US" dirty="0">
                <a:solidFill>
                  <a:schemeClr val="bg1"/>
                </a:solidFill>
              </a:rPr>
              <a:t> od </a:t>
            </a:r>
            <a:r>
              <a:rPr lang="en-US" dirty="0" err="1">
                <a:solidFill>
                  <a:schemeClr val="bg1"/>
                </a:solidFill>
              </a:rPr>
              <a:t>tehnika</a:t>
            </a:r>
            <a:r>
              <a:rPr lang="en-US" dirty="0">
                <a:solidFill>
                  <a:schemeClr val="bg1"/>
                </a:solidFill>
              </a:rPr>
              <a:t> za rad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nebalansiranim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klasama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npr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RandomOverSampler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Nakon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obrade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vrsi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konverzija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iz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tekstualne</a:t>
            </a:r>
            <a:r>
              <a:rPr lang="en-US" dirty="0">
                <a:solidFill>
                  <a:schemeClr val="bg1"/>
                </a:solidFill>
              </a:rPr>
              <a:t> u </a:t>
            </a:r>
            <a:r>
              <a:rPr lang="en-US" dirty="0" err="1">
                <a:solidFill>
                  <a:schemeClr val="bg1"/>
                </a:solidFill>
              </a:rPr>
              <a:t>numericku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kategoriju</a:t>
            </a:r>
            <a:r>
              <a:rPr lang="en-US" dirty="0">
                <a:solidFill>
                  <a:schemeClr val="bg1"/>
                </a:solidFill>
              </a:rPr>
              <a:t> za </a:t>
            </a:r>
            <a:r>
              <a:rPr lang="en-US" dirty="0" err="1">
                <a:solidFill>
                  <a:schemeClr val="bg1"/>
                </a:solidFill>
              </a:rPr>
              <a:t>laksi</a:t>
            </a:r>
            <a:r>
              <a:rPr lang="en-US" dirty="0">
                <a:solidFill>
                  <a:schemeClr val="bg1"/>
                </a:solidFill>
              </a:rPr>
              <a:t> rad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modelima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042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B33269-1715-4F03-88DC-2E383E18AB90}"/>
              </a:ext>
            </a:extLst>
          </p:cNvPr>
          <p:cNvSpPr txBox="1"/>
          <p:nvPr/>
        </p:nvSpPr>
        <p:spPr>
          <a:xfrm>
            <a:off x="3904129" y="94129"/>
            <a:ext cx="4383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DECISION-TREE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720FF-5F49-49A9-8627-D4E0E86DB6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1" y="984334"/>
            <a:ext cx="6004658" cy="43810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17639-1288-4930-AA09-E5461903CC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794" y="984334"/>
            <a:ext cx="5827655" cy="42465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5F8366-66CF-4DA2-87E6-79BC7585120F}"/>
              </a:ext>
            </a:extLst>
          </p:cNvPr>
          <p:cNvSpPr txBox="1"/>
          <p:nvPr/>
        </p:nvSpPr>
        <p:spPr>
          <a:xfrm>
            <a:off x="99551" y="5873666"/>
            <a:ext cx="5897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Vrednosti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hiper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parametra</a:t>
            </a:r>
            <a:r>
              <a:rPr lang="en-US" dirty="0">
                <a:solidFill>
                  <a:schemeClr val="bg1"/>
                </a:solidFill>
              </a:rPr>
              <a:t>: 2, 6, 10, 20, 30, 40, 50, 60, 70, 80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12470B-9B97-4076-A899-F405E5068871}"/>
              </a:ext>
            </a:extLst>
          </p:cNvPr>
          <p:cNvSpPr txBox="1"/>
          <p:nvPr/>
        </p:nvSpPr>
        <p:spPr>
          <a:xfrm>
            <a:off x="6977488" y="5859326"/>
            <a:ext cx="5827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Ocene</a:t>
            </a:r>
            <a:r>
              <a:rPr lang="en-US" dirty="0">
                <a:solidFill>
                  <a:schemeClr val="bg1"/>
                </a:solidFill>
              </a:rPr>
              <a:t> za </a:t>
            </a:r>
            <a:r>
              <a:rPr lang="en-US" dirty="0" err="1">
                <a:solidFill>
                  <a:schemeClr val="bg1"/>
                </a:solidFill>
              </a:rPr>
              <a:t>najbolji</a:t>
            </a:r>
            <a:r>
              <a:rPr lang="en-US" dirty="0">
                <a:solidFill>
                  <a:schemeClr val="bg1"/>
                </a:solidFill>
              </a:rPr>
              <a:t> model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hiper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parametrom</a:t>
            </a:r>
            <a:r>
              <a:rPr lang="en-US" dirty="0">
                <a:solidFill>
                  <a:schemeClr val="bg1"/>
                </a:solidFill>
              </a:rPr>
              <a:t> 80</a:t>
            </a:r>
          </a:p>
        </p:txBody>
      </p:sp>
    </p:spTree>
    <p:extLst>
      <p:ext uri="{BB962C8B-B14F-4D97-AF65-F5344CB8AC3E}">
        <p14:creationId xmlns:p14="http://schemas.microsoft.com/office/powerpoint/2010/main" val="4206717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FD4676-15AC-4BE3-AF66-5E298CC21CBF}"/>
              </a:ext>
            </a:extLst>
          </p:cNvPr>
          <p:cNvSpPr txBox="1"/>
          <p:nvPr/>
        </p:nvSpPr>
        <p:spPr>
          <a:xfrm>
            <a:off x="4092388" y="107578"/>
            <a:ext cx="40072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RANDOM-FOREST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B59B33-E3B0-4134-8AEE-2ABA49B52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7" y="1593306"/>
            <a:ext cx="6426579" cy="33268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17CE83-6063-4ADD-BCBD-FB1B67063B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705" y="1419891"/>
            <a:ext cx="4938994" cy="36736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5601CB-2D78-4C0F-BE4D-EE013346C5FE}"/>
              </a:ext>
            </a:extLst>
          </p:cNvPr>
          <p:cNvSpPr txBox="1"/>
          <p:nvPr/>
        </p:nvSpPr>
        <p:spPr>
          <a:xfrm>
            <a:off x="703169" y="5497896"/>
            <a:ext cx="5759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Ponasanje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modela</a:t>
            </a:r>
            <a:r>
              <a:rPr lang="en-US" dirty="0">
                <a:solidFill>
                  <a:schemeClr val="bg1"/>
                </a:solidFill>
              </a:rPr>
              <a:t> u </a:t>
            </a:r>
            <a:r>
              <a:rPr lang="en-US" dirty="0" err="1">
                <a:solidFill>
                  <a:schemeClr val="bg1"/>
                </a:solidFill>
              </a:rPr>
              <a:t>zavisnosti</a:t>
            </a:r>
            <a:r>
              <a:rPr lang="en-US" dirty="0">
                <a:solidFill>
                  <a:schemeClr val="bg1"/>
                </a:solidFill>
              </a:rPr>
              <a:t> od </a:t>
            </a:r>
            <a:r>
              <a:rPr lang="en-US" dirty="0" err="1">
                <a:solidFill>
                  <a:schemeClr val="bg1"/>
                </a:solidFill>
              </a:rPr>
              <a:t>parametra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n_estimators</a:t>
            </a:r>
            <a:r>
              <a:rPr lang="en-US" dirty="0">
                <a:solidFill>
                  <a:schemeClr val="bg1"/>
                </a:solidFill>
              </a:rPr>
              <a:t> koji </a:t>
            </a:r>
            <a:r>
              <a:rPr lang="en-US" dirty="0" err="1">
                <a:solidFill>
                  <a:schemeClr val="bg1"/>
                </a:solidFill>
              </a:rPr>
              <a:t>predstavlja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broj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stabala</a:t>
            </a:r>
            <a:r>
              <a:rPr lang="en-US" dirty="0">
                <a:solidFill>
                  <a:schemeClr val="bg1"/>
                </a:solidFill>
              </a:rPr>
              <a:t> u sumi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4804C4-ACCA-4B69-9D1E-CEF40E840DA8}"/>
              </a:ext>
            </a:extLst>
          </p:cNvPr>
          <p:cNvSpPr txBox="1"/>
          <p:nvPr/>
        </p:nvSpPr>
        <p:spPr>
          <a:xfrm>
            <a:off x="7261412" y="5497896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Ocene</a:t>
            </a:r>
            <a:r>
              <a:rPr lang="en-US" dirty="0">
                <a:solidFill>
                  <a:schemeClr val="bg1"/>
                </a:solidFill>
              </a:rPr>
              <a:t> za </a:t>
            </a:r>
            <a:r>
              <a:rPr lang="en-US" dirty="0" err="1">
                <a:solidFill>
                  <a:schemeClr val="bg1"/>
                </a:solidFill>
              </a:rPr>
              <a:t>najbolji</a:t>
            </a:r>
            <a:r>
              <a:rPr lang="en-US" dirty="0">
                <a:solidFill>
                  <a:schemeClr val="bg1"/>
                </a:solidFill>
              </a:rPr>
              <a:t> model </a:t>
            </a:r>
            <a:r>
              <a:rPr lang="en-US" dirty="0" err="1">
                <a:solidFill>
                  <a:schemeClr val="bg1"/>
                </a:solidFill>
              </a:rPr>
              <a:t>sa</a:t>
            </a:r>
            <a:r>
              <a:rPr lang="en-US" dirty="0">
                <a:solidFill>
                  <a:schemeClr val="bg1"/>
                </a:solidFill>
              </a:rPr>
              <a:t> 20 </a:t>
            </a:r>
            <a:r>
              <a:rPr lang="en-US" dirty="0" err="1">
                <a:solidFill>
                  <a:schemeClr val="bg1"/>
                </a:solidFill>
              </a:rPr>
              <a:t>stabala</a:t>
            </a:r>
            <a:r>
              <a:rPr lang="en-US" dirty="0">
                <a:solidFill>
                  <a:schemeClr val="bg1"/>
                </a:solidFill>
              </a:rPr>
              <a:t> u sumi</a:t>
            </a:r>
          </a:p>
        </p:txBody>
      </p:sp>
    </p:spTree>
    <p:extLst>
      <p:ext uri="{BB962C8B-B14F-4D97-AF65-F5344CB8AC3E}">
        <p14:creationId xmlns:p14="http://schemas.microsoft.com/office/powerpoint/2010/main" val="489573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93F43F-920E-4EAA-8ED5-3DA34AFC928E}"/>
              </a:ext>
            </a:extLst>
          </p:cNvPr>
          <p:cNvSpPr txBox="1"/>
          <p:nvPr/>
        </p:nvSpPr>
        <p:spPr>
          <a:xfrm>
            <a:off x="4650441" y="94129"/>
            <a:ext cx="2891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NAIVNI BAJES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AB06C6-7814-4E15-B7F5-AAC4DF0F5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75" y="1101008"/>
            <a:ext cx="7230484" cy="3762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518CCB-76E5-45F3-B082-4765AD6F2C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7735" y="1205798"/>
            <a:ext cx="3677163" cy="35533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61E6D7-0DE5-488E-A9BE-8EEE9A89D272}"/>
              </a:ext>
            </a:extLst>
          </p:cNvPr>
          <p:cNvSpPr txBox="1"/>
          <p:nvPr/>
        </p:nvSpPr>
        <p:spPr>
          <a:xfrm>
            <a:off x="2882153" y="5224456"/>
            <a:ext cx="64276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Ponasanje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modela</a:t>
            </a:r>
            <a:r>
              <a:rPr lang="en-US" dirty="0">
                <a:solidFill>
                  <a:schemeClr val="bg1"/>
                </a:solidFill>
              </a:rPr>
              <a:t> u </a:t>
            </a:r>
            <a:r>
              <a:rPr lang="en-US" dirty="0" err="1">
                <a:solidFill>
                  <a:schemeClr val="bg1"/>
                </a:solidFill>
              </a:rPr>
              <a:t>zavisnosti</a:t>
            </a:r>
            <a:r>
              <a:rPr lang="en-US" dirty="0">
                <a:solidFill>
                  <a:schemeClr val="bg1"/>
                </a:solidFill>
              </a:rPr>
              <a:t> od alfa-</a:t>
            </a:r>
            <a:r>
              <a:rPr lang="en-US" dirty="0" err="1">
                <a:solidFill>
                  <a:schemeClr val="bg1"/>
                </a:solidFill>
              </a:rPr>
              <a:t>parametra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cije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vrednosti</a:t>
            </a:r>
            <a:r>
              <a:rPr lang="en-US" dirty="0">
                <a:solidFill>
                  <a:schemeClr val="bg1"/>
                </a:solidFill>
              </a:rPr>
              <a:t>: 0, 0.1, 0.2, …, 2.9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Najbolji</a:t>
            </a:r>
            <a:r>
              <a:rPr lang="en-US" dirty="0">
                <a:solidFill>
                  <a:schemeClr val="bg1"/>
                </a:solidFill>
              </a:rPr>
              <a:t> model je za </a:t>
            </a:r>
            <a:r>
              <a:rPr lang="en-US" dirty="0" err="1">
                <a:solidFill>
                  <a:schemeClr val="bg1"/>
                </a:solidFill>
              </a:rPr>
              <a:t>vrednosti</a:t>
            </a:r>
            <a:r>
              <a:rPr lang="en-US" dirty="0">
                <a:solidFill>
                  <a:schemeClr val="bg1"/>
                </a:solidFill>
              </a:rPr>
              <a:t> alfa-</a:t>
            </a:r>
            <a:r>
              <a:rPr lang="en-US" dirty="0" err="1">
                <a:solidFill>
                  <a:schemeClr val="bg1"/>
                </a:solidFill>
              </a:rPr>
              <a:t>parametra</a:t>
            </a:r>
            <a:r>
              <a:rPr lang="en-US" dirty="0">
                <a:solidFill>
                  <a:schemeClr val="bg1"/>
                </a:solidFill>
              </a:rPr>
              <a:t> 0.1</a:t>
            </a:r>
          </a:p>
        </p:txBody>
      </p:sp>
    </p:spTree>
    <p:extLst>
      <p:ext uri="{BB962C8B-B14F-4D97-AF65-F5344CB8AC3E}">
        <p14:creationId xmlns:p14="http://schemas.microsoft.com/office/powerpoint/2010/main" val="877022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568</Words>
  <Application>Microsoft Office PowerPoint</Application>
  <PresentationFormat>Widescreen</PresentationFormat>
  <Paragraphs>76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Twitter Sentiment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Sentiment Analysis</dc:title>
  <dc:creator>HP</dc:creator>
  <cp:lastModifiedBy>HP</cp:lastModifiedBy>
  <cp:revision>1</cp:revision>
  <dcterms:created xsi:type="dcterms:W3CDTF">2023-09-14T16:27:10Z</dcterms:created>
  <dcterms:modified xsi:type="dcterms:W3CDTF">2023-09-14T21:56:37Z</dcterms:modified>
</cp:coreProperties>
</file>

<file path=docProps/thumbnail.jpeg>
</file>